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r">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r">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r">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1/22/2023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r">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fld id="{4AAD347D-5ACD-4C99-B74B-A9C85AD731AF}" type="datetimeFigureOut">
              <a:rPr lang="en-US" dirty="0"/>
              <a:t>1/22/2023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r">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r"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DDDFDB-3716-C623-A867-08FEF0345FB9}"/>
              </a:ext>
            </a:extLst>
          </p:cNvPr>
          <p:cNvSpPr>
            <a:spLocks noGrp="1"/>
          </p:cNvSpPr>
          <p:nvPr>
            <p:ph type="ctrTitle"/>
          </p:nvPr>
        </p:nvSpPr>
        <p:spPr>
          <a:xfrm>
            <a:off x="-352548" y="950337"/>
            <a:ext cx="8825658" cy="3329581"/>
          </a:xfrm>
        </p:spPr>
        <p:txBody>
          <a:bodyPr/>
          <a:lstStyle/>
          <a:p>
            <a:r>
              <a:rPr lang="en-US" dirty="0" err="1"/>
              <a:t>جلسة</a:t>
            </a:r>
            <a:r>
              <a:rPr lang="en-US" dirty="0"/>
              <a:t> </a:t>
            </a:r>
            <a:r>
              <a:rPr lang="en-US" dirty="0" err="1"/>
              <a:t>نقاشية</a:t>
            </a:r>
            <a:r>
              <a:rPr lang="en-US" dirty="0"/>
              <a:t> </a:t>
            </a:r>
            <a:r>
              <a:rPr lang="en-US" dirty="0" err="1"/>
              <a:t>بعنوان:صحة</a:t>
            </a:r>
            <a:r>
              <a:rPr lang="en-US" dirty="0"/>
              <a:t> </a:t>
            </a:r>
            <a:r>
              <a:rPr lang="en-US" dirty="0" err="1"/>
              <a:t>نفسية</a:t>
            </a:r>
            <a:r>
              <a:rPr lang="en-US" dirty="0"/>
              <a:t> </a:t>
            </a:r>
            <a:r>
              <a:rPr lang="en-US" dirty="0" err="1"/>
              <a:t>والمجتمع</a:t>
            </a:r>
            <a:endParaRPr lang="ar-AE" dirty="0"/>
          </a:p>
        </p:txBody>
      </p:sp>
      <p:pic>
        <p:nvPicPr>
          <p:cNvPr id="4" name="صورة 4">
            <a:extLst>
              <a:ext uri="{FF2B5EF4-FFF2-40B4-BE49-F238E27FC236}">
                <a16:creationId xmlns:a16="http://schemas.microsoft.com/office/drawing/2014/main" id="{A23D9F99-6551-94C4-4103-5E0FFC736C06}"/>
              </a:ext>
            </a:extLst>
          </p:cNvPr>
          <p:cNvPicPr>
            <a:picLocks noChangeAspect="1"/>
          </p:cNvPicPr>
          <p:nvPr/>
        </p:nvPicPr>
        <p:blipFill>
          <a:blip r:embed="rId2"/>
          <a:stretch>
            <a:fillRect/>
          </a:stretch>
        </p:blipFill>
        <p:spPr>
          <a:xfrm>
            <a:off x="9110601" y="950337"/>
            <a:ext cx="2687207" cy="2687207"/>
          </a:xfrm>
          <a:prstGeom prst="rect">
            <a:avLst/>
          </a:prstGeom>
        </p:spPr>
      </p:pic>
      <p:pic>
        <p:nvPicPr>
          <p:cNvPr id="3" name="صورة 4">
            <a:extLst>
              <a:ext uri="{FF2B5EF4-FFF2-40B4-BE49-F238E27FC236}">
                <a16:creationId xmlns:a16="http://schemas.microsoft.com/office/drawing/2014/main" id="{4EF37325-3B22-1275-B5B6-61F879DD2872}"/>
              </a:ext>
            </a:extLst>
          </p:cNvPr>
          <p:cNvPicPr>
            <a:picLocks noChangeAspect="1"/>
          </p:cNvPicPr>
          <p:nvPr/>
        </p:nvPicPr>
        <p:blipFill>
          <a:blip r:embed="rId3"/>
          <a:stretch>
            <a:fillRect/>
          </a:stretch>
        </p:blipFill>
        <p:spPr>
          <a:xfrm>
            <a:off x="9088475" y="3637544"/>
            <a:ext cx="2709333" cy="2709333"/>
          </a:xfrm>
          <a:prstGeom prst="rect">
            <a:avLst/>
          </a:prstGeom>
        </p:spPr>
      </p:pic>
    </p:spTree>
    <p:extLst>
      <p:ext uri="{BB962C8B-B14F-4D97-AF65-F5344CB8AC3E}">
        <p14:creationId xmlns:p14="http://schemas.microsoft.com/office/powerpoint/2010/main" val="428081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CEBA83-9D32-1CBD-CAD2-BB753474C670}"/>
              </a:ext>
            </a:extLst>
          </p:cNvPr>
          <p:cNvSpPr>
            <a:spLocks noGrp="1"/>
          </p:cNvSpPr>
          <p:nvPr>
            <p:ph type="title"/>
          </p:nvPr>
        </p:nvSpPr>
        <p:spPr/>
        <p:txBody>
          <a:bodyPr/>
          <a:lstStyle/>
          <a:p>
            <a:r>
              <a:rPr lang="ar-SA" dirty="0"/>
              <a:t>اجابات اسئلة التحدي</a:t>
            </a:r>
            <a:endParaRPr lang="ar-AE" dirty="0"/>
          </a:p>
        </p:txBody>
      </p:sp>
      <p:sp>
        <p:nvSpPr>
          <p:cNvPr id="3" name="عنصر نائب للمحتوى 2">
            <a:extLst>
              <a:ext uri="{FF2B5EF4-FFF2-40B4-BE49-F238E27FC236}">
                <a16:creationId xmlns:a16="http://schemas.microsoft.com/office/drawing/2014/main" id="{1384A731-1FC5-20F4-3D6D-3F5219518CFC}"/>
              </a:ext>
            </a:extLst>
          </p:cNvPr>
          <p:cNvSpPr>
            <a:spLocks noGrp="1"/>
          </p:cNvSpPr>
          <p:nvPr>
            <p:ph idx="1"/>
          </p:nvPr>
        </p:nvSpPr>
        <p:spPr/>
        <p:txBody>
          <a:bodyPr>
            <a:normAutofit lnSpcReduction="10000"/>
          </a:bodyPr>
          <a:lstStyle/>
          <a:p>
            <a:pPr marL="0" indent="0">
              <a:buNone/>
            </a:pPr>
            <a:r>
              <a:rPr lang="ar-SA" dirty="0"/>
              <a:t>4- معلومة </a:t>
            </a:r>
            <a:r>
              <a:rPr lang="ar-AE" dirty="0">
                <a:effectLst/>
              </a:rPr>
              <a:t>خاطئة: لا توجد علاقة بين الاكتئاب وبين الضعف، كما وأنه لا علاقة بين "تقاعس" المصاب وعدم خروجه من هذا الاضطراب. فالاكتئاب ينجم عن حدوث اضطرابات في الكيمياء الدماغية ويعالج بالأدوية المعدلة لمستوياتها.</a:t>
            </a:r>
            <a:endParaRPr lang="ar-SA" dirty="0"/>
          </a:p>
          <a:p>
            <a:pPr marL="0" indent="0">
              <a:buNone/>
            </a:pPr>
            <a:endParaRPr lang="ar-SA" dirty="0">
              <a:effectLst/>
            </a:endParaRPr>
          </a:p>
          <a:p>
            <a:pPr marL="0" indent="0">
              <a:buNone/>
            </a:pPr>
            <a:r>
              <a:rPr lang="ar-SA" dirty="0"/>
              <a:t>5- معلومة</a:t>
            </a:r>
            <a:r>
              <a:rPr lang="ar-AE" dirty="0">
                <a:effectLst/>
              </a:rPr>
              <a:t> صحيحة: معظم مصابي الأمراض النفسية يشفون منها ويعيشون حياة طبيعية إن عولجوا بالأساليب المناسبة.</a:t>
            </a:r>
            <a:endParaRPr lang="ar-SA" dirty="0">
              <a:effectLst/>
            </a:endParaRPr>
          </a:p>
          <a:p>
            <a:pPr marL="0" indent="0">
              <a:buNone/>
            </a:pPr>
            <a:endParaRPr lang="ar-SA" dirty="0"/>
          </a:p>
          <a:p>
            <a:pPr marL="0" indent="0">
              <a:buNone/>
            </a:pPr>
            <a:r>
              <a:rPr lang="ar-SA" dirty="0">
                <a:effectLst/>
              </a:rPr>
              <a:t>6- </a:t>
            </a:r>
            <a:r>
              <a:rPr lang="ar-SA" dirty="0"/>
              <a:t>معلوم</a:t>
            </a:r>
            <a:r>
              <a:rPr lang="ar-AE" dirty="0">
                <a:effectLst/>
              </a:rPr>
              <a:t>ة خاطئة: أعطى العلاج بالتخليج الكهربائي أملاً للعديد من مصابي </a:t>
            </a:r>
            <a:r>
              <a:rPr lang="ar-SA" dirty="0">
                <a:effectLst/>
              </a:rPr>
              <a:t>الاكتئاب </a:t>
            </a:r>
            <a:r>
              <a:rPr lang="ar-AE" dirty="0">
                <a:effectLst/>
              </a:rPr>
              <a:t>الشديد والمعيق عن عيش حياة طبيعية، ذلك بأنه يمتلك فعالية عالية في تعديل مستويات الكيماويات الدماغية التي يؤدي اضطرابها إلى حدوث أعراض </a:t>
            </a:r>
            <a:r>
              <a:rPr lang="ar-SA" dirty="0" err="1">
                <a:effectLst/>
              </a:rPr>
              <a:t>الإكتئاب</a:t>
            </a:r>
            <a:r>
              <a:rPr lang="ar-AE" dirty="0">
                <a:effectLst/>
              </a:rPr>
              <a:t>. ويشار إلى أن من يخضعون لهذا الأسلوب العلاجي، والذي غالبا ما يستخدم بعد فشل الأساليب العلاجية الأخرى أو عدم إعطائها لمفعول كاف، يكونون تحت تأثير أدوية تساعد على الاسترخاء، أي أنهم لا يشعرون بالألم أثنائه.</a:t>
            </a:r>
            <a:endParaRPr lang="ar-SA" dirty="0">
              <a:effectLst/>
            </a:endParaRPr>
          </a:p>
        </p:txBody>
      </p:sp>
    </p:spTree>
    <p:extLst>
      <p:ext uri="{BB962C8B-B14F-4D97-AF65-F5344CB8AC3E}">
        <p14:creationId xmlns:p14="http://schemas.microsoft.com/office/powerpoint/2010/main" val="381696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F510B0-CF8D-A629-521D-06C47AC2F92B}"/>
              </a:ext>
            </a:extLst>
          </p:cNvPr>
          <p:cNvSpPr>
            <a:spLocks noGrp="1"/>
          </p:cNvSpPr>
          <p:nvPr>
            <p:ph type="title"/>
          </p:nvPr>
        </p:nvSpPr>
        <p:spPr>
          <a:xfrm>
            <a:off x="1377619" y="1513353"/>
            <a:ext cx="8825657" cy="1915647"/>
          </a:xfrm>
        </p:spPr>
        <p:txBody>
          <a:bodyPr/>
          <a:lstStyle/>
          <a:p>
            <a:r>
              <a:rPr lang="ar-SA" dirty="0"/>
              <a:t>مشاهدة فيديو تعريفي عن العلاج </a:t>
            </a:r>
            <a:r>
              <a:rPr lang="ar-SA" dirty="0" err="1"/>
              <a:t>بالتخليج</a:t>
            </a:r>
            <a:r>
              <a:rPr lang="ar-SA" dirty="0"/>
              <a:t> الكهربائي </a:t>
            </a:r>
            <a:endParaRPr lang="ar-AE" dirty="0"/>
          </a:p>
        </p:txBody>
      </p:sp>
      <p:sp>
        <p:nvSpPr>
          <p:cNvPr id="3" name="عنصر نائب للمحتوى 2">
            <a:extLst>
              <a:ext uri="{FF2B5EF4-FFF2-40B4-BE49-F238E27FC236}">
                <a16:creationId xmlns:a16="http://schemas.microsoft.com/office/drawing/2014/main" id="{CFCCD8DD-37B2-DB43-20B6-84775B043597}"/>
              </a:ext>
            </a:extLst>
          </p:cNvPr>
          <p:cNvSpPr>
            <a:spLocks noGrp="1"/>
          </p:cNvSpPr>
          <p:nvPr>
            <p:ph type="body" idx="1"/>
          </p:nvPr>
        </p:nvSpPr>
        <p:spPr>
          <a:xfrm>
            <a:off x="1377619" y="3429000"/>
            <a:ext cx="8825658" cy="860400"/>
          </a:xfrm>
        </p:spPr>
        <p:txBody>
          <a:bodyPr/>
          <a:lstStyle/>
          <a:p>
            <a:r>
              <a:rPr lang="af-ZA" dirty="0">
                <a:effectLst/>
              </a:rPr>
              <a:t>https://youtu.be/DgbYo5XRL-o</a:t>
            </a:r>
            <a:endParaRPr lang="ar-AE" dirty="0"/>
          </a:p>
        </p:txBody>
      </p:sp>
    </p:spTree>
    <p:extLst>
      <p:ext uri="{BB962C8B-B14F-4D97-AF65-F5344CB8AC3E}">
        <p14:creationId xmlns:p14="http://schemas.microsoft.com/office/powerpoint/2010/main" val="380293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4DCE8B-EA74-52A7-F8F0-79A6DE6ABE23}"/>
              </a:ext>
            </a:extLst>
          </p:cNvPr>
          <p:cNvSpPr>
            <a:spLocks noGrp="1"/>
          </p:cNvSpPr>
          <p:nvPr>
            <p:ph type="title"/>
          </p:nvPr>
        </p:nvSpPr>
        <p:spPr>
          <a:xfrm>
            <a:off x="1147103" y="2504950"/>
            <a:ext cx="8946924" cy="1055375"/>
          </a:xfrm>
        </p:spPr>
        <p:txBody>
          <a:bodyPr/>
          <a:lstStyle/>
          <a:p>
            <a:r>
              <a:rPr lang="ar-SA" sz="4800" dirty="0">
                <a:solidFill>
                  <a:schemeClr val="accent4"/>
                </a:solidFill>
                <a:latin typeface="Abadi" panose="02000000000000000000" pitchFamily="2" charset="0"/>
                <a:ea typeface="Abadi" panose="02000000000000000000" pitchFamily="2" charset="0"/>
                <a:cs typeface="+mn-cs"/>
              </a:rPr>
              <a:t>شكرا على تفاعلكم والتزامكم بأداب النقاش، هل لديكم أي اضافات أو اسئلة أخرى؟</a:t>
            </a:r>
            <a:endParaRPr lang="ar-AE" sz="4800" dirty="0">
              <a:solidFill>
                <a:schemeClr val="accent4"/>
              </a:solidFill>
              <a:latin typeface="Abadi" panose="02000000000000000000" pitchFamily="2" charset="0"/>
              <a:ea typeface="Abadi" panose="02000000000000000000" pitchFamily="2" charset="0"/>
              <a:cs typeface="+mn-cs"/>
            </a:endParaRPr>
          </a:p>
        </p:txBody>
      </p:sp>
    </p:spTree>
    <p:extLst>
      <p:ext uri="{BB962C8B-B14F-4D97-AF65-F5344CB8AC3E}">
        <p14:creationId xmlns:p14="http://schemas.microsoft.com/office/powerpoint/2010/main" val="31772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123C4C-0DC5-F437-93C7-E465B4D3280A}"/>
              </a:ext>
            </a:extLst>
          </p:cNvPr>
          <p:cNvSpPr>
            <a:spLocks noGrp="1"/>
          </p:cNvSpPr>
          <p:nvPr>
            <p:ph type="title"/>
          </p:nvPr>
        </p:nvSpPr>
        <p:spPr>
          <a:xfrm>
            <a:off x="2511460" y="2774976"/>
            <a:ext cx="9404723" cy="1138418"/>
          </a:xfrm>
        </p:spPr>
        <p:txBody>
          <a:bodyPr/>
          <a:lstStyle/>
          <a:p>
            <a:r>
              <a:rPr lang="en-US" dirty="0" err="1"/>
              <a:t>ماذا</a:t>
            </a:r>
            <a:r>
              <a:rPr lang="en-US" dirty="0"/>
              <a:t> </a:t>
            </a:r>
            <a:r>
              <a:rPr lang="en-US" dirty="0" err="1"/>
              <a:t>نعني</a:t>
            </a:r>
            <a:r>
              <a:rPr lang="en-US" dirty="0"/>
              <a:t> </a:t>
            </a:r>
            <a:r>
              <a:rPr lang="en-US" dirty="0" err="1"/>
              <a:t>بالشخص</a:t>
            </a:r>
            <a:r>
              <a:rPr lang="en-US" dirty="0"/>
              <a:t> </a:t>
            </a:r>
            <a:r>
              <a:rPr lang="en-US" dirty="0" err="1"/>
              <a:t>السليم</a:t>
            </a:r>
            <a:r>
              <a:rPr lang="en-US" dirty="0"/>
              <a:t> </a:t>
            </a:r>
            <a:r>
              <a:rPr lang="en-US" dirty="0" err="1"/>
              <a:t>والصحي</a:t>
            </a:r>
            <a:r>
              <a:rPr lang="en-US" dirty="0"/>
              <a:t> </a:t>
            </a:r>
            <a:r>
              <a:rPr lang="en-US" dirty="0" err="1"/>
              <a:t>نفسيًا</a:t>
            </a:r>
            <a:r>
              <a:rPr lang="en-US" dirty="0"/>
              <a:t>؟</a:t>
            </a:r>
            <a:endParaRPr lang="ar-AE" dirty="0"/>
          </a:p>
        </p:txBody>
      </p:sp>
      <p:sp>
        <p:nvSpPr>
          <p:cNvPr id="4" name="مربع نص 3">
            <a:extLst>
              <a:ext uri="{FF2B5EF4-FFF2-40B4-BE49-F238E27FC236}">
                <a16:creationId xmlns:a16="http://schemas.microsoft.com/office/drawing/2014/main" id="{38F4389E-63A8-7C5A-C614-E0DCC3220F9F}"/>
              </a:ext>
            </a:extLst>
          </p:cNvPr>
          <p:cNvSpPr txBox="1"/>
          <p:nvPr/>
        </p:nvSpPr>
        <p:spPr>
          <a:xfrm>
            <a:off x="10363200" y="2927638"/>
            <a:ext cx="1828800" cy="1828800"/>
          </a:xfrm>
          <a:prstGeom prst="rect">
            <a:avLst/>
          </a:prstGeom>
          <a:noFill/>
        </p:spPr>
        <p:txBody>
          <a:bodyPr wrap="square" rtlCol="1">
            <a:spAutoFit/>
          </a:bodyPr>
          <a:lstStyle/>
          <a:p>
            <a:pPr algn="r"/>
            <a:endParaRPr lang="ar-AE" dirty="0"/>
          </a:p>
        </p:txBody>
      </p:sp>
      <p:sp>
        <p:nvSpPr>
          <p:cNvPr id="5" name="مربع نص 4">
            <a:extLst>
              <a:ext uri="{FF2B5EF4-FFF2-40B4-BE49-F238E27FC236}">
                <a16:creationId xmlns:a16="http://schemas.microsoft.com/office/drawing/2014/main" id="{0B012141-A5E6-B8BE-C78E-DA323BEAEFDC}"/>
              </a:ext>
            </a:extLst>
          </p:cNvPr>
          <p:cNvSpPr txBox="1"/>
          <p:nvPr/>
        </p:nvSpPr>
        <p:spPr>
          <a:xfrm>
            <a:off x="5436672" y="1359850"/>
            <a:ext cx="6290212" cy="769441"/>
          </a:xfrm>
          <a:prstGeom prst="rect">
            <a:avLst/>
          </a:prstGeom>
          <a:noFill/>
        </p:spPr>
        <p:txBody>
          <a:bodyPr wrap="square" rtlCol="1">
            <a:spAutoFit/>
          </a:bodyPr>
          <a:lstStyle/>
          <a:p>
            <a:pPr algn="r"/>
            <a:r>
              <a:rPr lang="en-US" sz="2800" dirty="0" err="1"/>
              <a:t>ا</a:t>
            </a:r>
            <a:r>
              <a:rPr lang="en-US" sz="4400" dirty="0" err="1"/>
              <a:t>لمحور</a:t>
            </a:r>
            <a:r>
              <a:rPr lang="en-US" sz="4400" dirty="0"/>
              <a:t> </a:t>
            </a:r>
            <a:r>
              <a:rPr lang="en-US" sz="4400" dirty="0" err="1"/>
              <a:t>الأول</a:t>
            </a:r>
            <a:r>
              <a:rPr lang="en-US" sz="4400" dirty="0"/>
              <a:t>: </a:t>
            </a:r>
            <a:r>
              <a:rPr lang="en-US" sz="4400" dirty="0" err="1"/>
              <a:t>مفهوم</a:t>
            </a:r>
            <a:r>
              <a:rPr lang="en-US" sz="4400" dirty="0"/>
              <a:t> </a:t>
            </a:r>
            <a:r>
              <a:rPr lang="en-US" sz="4400" dirty="0" err="1"/>
              <a:t>الصحة</a:t>
            </a:r>
            <a:r>
              <a:rPr lang="en-US" sz="4400" dirty="0"/>
              <a:t> </a:t>
            </a:r>
            <a:r>
              <a:rPr lang="en-US" sz="4400" dirty="0" err="1"/>
              <a:t>نفسية</a:t>
            </a:r>
            <a:endParaRPr lang="ar-AE" sz="4400" dirty="0"/>
          </a:p>
        </p:txBody>
      </p:sp>
      <p:pic>
        <p:nvPicPr>
          <p:cNvPr id="6" name="صورة 6">
            <a:extLst>
              <a:ext uri="{FF2B5EF4-FFF2-40B4-BE49-F238E27FC236}">
                <a16:creationId xmlns:a16="http://schemas.microsoft.com/office/drawing/2014/main" id="{84098EAC-1D23-54D2-FD29-45C190525347}"/>
              </a:ext>
            </a:extLst>
          </p:cNvPr>
          <p:cNvPicPr>
            <a:picLocks noChangeAspect="1"/>
          </p:cNvPicPr>
          <p:nvPr/>
        </p:nvPicPr>
        <p:blipFill>
          <a:blip r:embed="rId2"/>
          <a:stretch>
            <a:fillRect/>
          </a:stretch>
        </p:blipFill>
        <p:spPr>
          <a:xfrm>
            <a:off x="-139837" y="603291"/>
            <a:ext cx="4204280" cy="6254709"/>
          </a:xfrm>
          <a:prstGeom prst="rect">
            <a:avLst/>
          </a:prstGeom>
        </p:spPr>
      </p:pic>
    </p:spTree>
    <p:extLst>
      <p:ext uri="{BB962C8B-B14F-4D97-AF65-F5344CB8AC3E}">
        <p14:creationId xmlns:p14="http://schemas.microsoft.com/office/powerpoint/2010/main" val="56486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D2CE19-D97F-C9DF-5C0B-889433044919}"/>
              </a:ext>
            </a:extLst>
          </p:cNvPr>
          <p:cNvSpPr>
            <a:spLocks noGrp="1"/>
          </p:cNvSpPr>
          <p:nvPr>
            <p:ph type="title"/>
          </p:nvPr>
        </p:nvSpPr>
        <p:spPr>
          <a:xfrm>
            <a:off x="645130" y="452718"/>
            <a:ext cx="9404723" cy="1400530"/>
          </a:xfrm>
        </p:spPr>
        <p:txBody>
          <a:bodyPr/>
          <a:lstStyle/>
          <a:p>
            <a:r>
              <a:rPr lang="en-US" sz="4400" dirty="0" err="1"/>
              <a:t>مفهوم</a:t>
            </a:r>
            <a:r>
              <a:rPr lang="en-US" sz="4400" dirty="0"/>
              <a:t> </a:t>
            </a:r>
            <a:r>
              <a:rPr lang="en-US" sz="4400" dirty="0" err="1"/>
              <a:t>صحة</a:t>
            </a:r>
            <a:r>
              <a:rPr lang="en-US" sz="4400" dirty="0"/>
              <a:t> </a:t>
            </a:r>
            <a:r>
              <a:rPr lang="en-US" sz="4400" dirty="0" err="1"/>
              <a:t>نفسية</a:t>
            </a:r>
            <a:endParaRPr lang="ar-AE" sz="4400" dirty="0"/>
          </a:p>
        </p:txBody>
      </p:sp>
      <p:sp>
        <p:nvSpPr>
          <p:cNvPr id="3" name="عنصر نائب للمحتوى 2">
            <a:extLst>
              <a:ext uri="{FF2B5EF4-FFF2-40B4-BE49-F238E27FC236}">
                <a16:creationId xmlns:a16="http://schemas.microsoft.com/office/drawing/2014/main" id="{6E5C587A-6150-04BF-C21A-6193C53208D6}"/>
              </a:ext>
            </a:extLst>
          </p:cNvPr>
          <p:cNvSpPr>
            <a:spLocks noGrp="1"/>
          </p:cNvSpPr>
          <p:nvPr>
            <p:ph idx="1"/>
          </p:nvPr>
        </p:nvSpPr>
        <p:spPr>
          <a:xfrm>
            <a:off x="1103312" y="1707078"/>
            <a:ext cx="8946541" cy="4972792"/>
          </a:xfrm>
        </p:spPr>
        <p:txBody>
          <a:bodyPr>
            <a:normAutofit/>
          </a:bodyPr>
          <a:lstStyle/>
          <a:p>
            <a:r>
              <a:rPr lang="ar-AE" sz="3200" dirty="0">
                <a:effectLst/>
              </a:rPr>
              <a:t>حسب منظمة الصحة العالمية تعرف صحة نفسية بأنها هي حالة الراحة النفسية التي تمكنه من مواجهة ضغوط الحياة وتحقيق أهدافه وخدمة المجتمع على أفضل وجه ممكن، فالصحة النفسية للفرد تساعده على اتخاذ القرارات وإقامة العلاقات مما يشكل العالم الذي نعيش فيه، فهي بذلك حق أساسي من حقوق الإنسان.</a:t>
            </a:r>
            <a:endParaRPr lang="en-US" sz="3200" dirty="0">
              <a:effectLst/>
            </a:endParaRPr>
          </a:p>
          <a:p>
            <a:r>
              <a:rPr lang="ar-AE" sz="3200" dirty="0">
                <a:effectLst/>
              </a:rPr>
              <a:t>كما أعلنت في سنة 1992 عن اليوم العالمي للصحة النفسية في 10 أكتوبر من كل سنة.</a:t>
            </a:r>
            <a:endParaRPr lang="ar-AE" sz="3200" dirty="0"/>
          </a:p>
        </p:txBody>
      </p:sp>
    </p:spTree>
    <p:extLst>
      <p:ext uri="{BB962C8B-B14F-4D97-AF65-F5344CB8AC3E}">
        <p14:creationId xmlns:p14="http://schemas.microsoft.com/office/powerpoint/2010/main" val="394015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EF849C-0E5E-078E-F47F-521B32FCA117}"/>
              </a:ext>
            </a:extLst>
          </p:cNvPr>
          <p:cNvSpPr>
            <a:spLocks noGrp="1"/>
          </p:cNvSpPr>
          <p:nvPr>
            <p:ph type="title"/>
          </p:nvPr>
        </p:nvSpPr>
        <p:spPr>
          <a:xfrm>
            <a:off x="2578892" y="1083595"/>
            <a:ext cx="9404723" cy="1400530"/>
          </a:xfrm>
        </p:spPr>
        <p:txBody>
          <a:bodyPr/>
          <a:lstStyle/>
          <a:p>
            <a:r>
              <a:rPr lang="en-US" sz="4800" dirty="0" err="1"/>
              <a:t>محور</a:t>
            </a:r>
            <a:r>
              <a:rPr lang="en-US" sz="4800" dirty="0"/>
              <a:t> </a:t>
            </a:r>
            <a:r>
              <a:rPr lang="en-US" sz="4800" dirty="0" err="1"/>
              <a:t>الثاني:مسببات</a:t>
            </a:r>
            <a:r>
              <a:rPr lang="en-US" sz="4800" dirty="0"/>
              <a:t> </a:t>
            </a:r>
            <a:r>
              <a:rPr lang="en-US" sz="4800" dirty="0" err="1"/>
              <a:t>الأمراض</a:t>
            </a:r>
            <a:r>
              <a:rPr lang="en-US" sz="4800" dirty="0"/>
              <a:t> </a:t>
            </a:r>
            <a:r>
              <a:rPr lang="en-US" sz="4800" dirty="0" err="1"/>
              <a:t>النفسية</a:t>
            </a:r>
            <a:r>
              <a:rPr lang="en-US" sz="4800" dirty="0"/>
              <a:t> </a:t>
            </a:r>
            <a:endParaRPr lang="ar-AE" sz="4800" dirty="0"/>
          </a:p>
        </p:txBody>
      </p:sp>
      <p:sp>
        <p:nvSpPr>
          <p:cNvPr id="4" name="مربع نص 3">
            <a:extLst>
              <a:ext uri="{FF2B5EF4-FFF2-40B4-BE49-F238E27FC236}">
                <a16:creationId xmlns:a16="http://schemas.microsoft.com/office/drawing/2014/main" id="{4411B85B-53DB-EE90-0F9A-E10AA40BB86D}"/>
              </a:ext>
            </a:extLst>
          </p:cNvPr>
          <p:cNvSpPr txBox="1"/>
          <p:nvPr/>
        </p:nvSpPr>
        <p:spPr>
          <a:xfrm>
            <a:off x="4583133" y="2309732"/>
            <a:ext cx="6995308" cy="1384995"/>
          </a:xfrm>
          <a:prstGeom prst="rect">
            <a:avLst/>
          </a:prstGeom>
          <a:noFill/>
        </p:spPr>
        <p:txBody>
          <a:bodyPr wrap="square" rtlCol="1">
            <a:spAutoFit/>
          </a:bodyPr>
          <a:lstStyle/>
          <a:p>
            <a:pPr algn="r"/>
            <a:r>
              <a:rPr lang="en-US" sz="4000" dirty="0" err="1"/>
              <a:t>اذكر</a:t>
            </a:r>
            <a:r>
              <a:rPr lang="en-US" sz="4000" dirty="0"/>
              <a:t> </a:t>
            </a:r>
            <a:r>
              <a:rPr lang="en-US" sz="4000" dirty="0" err="1"/>
              <a:t>بعض</a:t>
            </a:r>
            <a:r>
              <a:rPr lang="en-US" sz="4000" dirty="0"/>
              <a:t> </a:t>
            </a:r>
            <a:r>
              <a:rPr lang="en-US" sz="4000" dirty="0" err="1"/>
              <a:t>الأسباب</a:t>
            </a:r>
            <a:r>
              <a:rPr lang="en-US" sz="4000" dirty="0"/>
              <a:t> </a:t>
            </a:r>
            <a:r>
              <a:rPr lang="en-US" sz="4000" dirty="0" err="1"/>
              <a:t>التي</a:t>
            </a:r>
            <a:r>
              <a:rPr lang="en-US" sz="4000" dirty="0"/>
              <a:t> </a:t>
            </a:r>
            <a:r>
              <a:rPr lang="en-US" sz="4000" dirty="0" err="1"/>
              <a:t>تؤدي</a:t>
            </a:r>
            <a:r>
              <a:rPr lang="en-US" sz="4000" dirty="0"/>
              <a:t> </a:t>
            </a:r>
            <a:r>
              <a:rPr lang="en-US" sz="4000" dirty="0" err="1"/>
              <a:t>للإصابة</a:t>
            </a:r>
            <a:r>
              <a:rPr lang="en-US" sz="4000" dirty="0"/>
              <a:t> </a:t>
            </a:r>
            <a:r>
              <a:rPr lang="en-US" sz="4000" dirty="0" err="1"/>
              <a:t>بالأمراض</a:t>
            </a:r>
            <a:r>
              <a:rPr lang="en-US" sz="4400" dirty="0"/>
              <a:t> </a:t>
            </a:r>
            <a:r>
              <a:rPr lang="en-US" sz="4000" dirty="0" err="1"/>
              <a:t>النفسية</a:t>
            </a:r>
            <a:r>
              <a:rPr lang="en-US" sz="4400" dirty="0"/>
              <a:t>؟؟</a:t>
            </a:r>
            <a:endParaRPr lang="ar-AE" sz="4400" dirty="0"/>
          </a:p>
        </p:txBody>
      </p:sp>
      <p:pic>
        <p:nvPicPr>
          <p:cNvPr id="3" name="صورة 4">
            <a:extLst>
              <a:ext uri="{FF2B5EF4-FFF2-40B4-BE49-F238E27FC236}">
                <a16:creationId xmlns:a16="http://schemas.microsoft.com/office/drawing/2014/main" id="{64F08E89-CB49-7D15-7DA9-8BEC37C418ED}"/>
              </a:ext>
            </a:extLst>
          </p:cNvPr>
          <p:cNvPicPr>
            <a:picLocks noChangeAspect="1"/>
          </p:cNvPicPr>
          <p:nvPr/>
        </p:nvPicPr>
        <p:blipFill>
          <a:blip r:embed="rId2"/>
          <a:stretch>
            <a:fillRect/>
          </a:stretch>
        </p:blipFill>
        <p:spPr>
          <a:xfrm>
            <a:off x="0" y="1817347"/>
            <a:ext cx="4713019" cy="5040653"/>
          </a:xfrm>
          <a:prstGeom prst="rect">
            <a:avLst/>
          </a:prstGeom>
        </p:spPr>
      </p:pic>
    </p:spTree>
    <p:extLst>
      <p:ext uri="{BB962C8B-B14F-4D97-AF65-F5344CB8AC3E}">
        <p14:creationId xmlns:p14="http://schemas.microsoft.com/office/powerpoint/2010/main" val="335475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رابط كسهم مستقيم 48">
            <a:extLst>
              <a:ext uri="{FF2B5EF4-FFF2-40B4-BE49-F238E27FC236}">
                <a16:creationId xmlns:a16="http://schemas.microsoft.com/office/drawing/2014/main" id="{72C1EECD-814F-4569-116E-B7FD6C29DDBD}"/>
              </a:ext>
            </a:extLst>
          </p:cNvPr>
          <p:cNvCxnSpPr>
            <a:cxnSpLocks/>
          </p:cNvCxnSpPr>
          <p:nvPr/>
        </p:nvCxnSpPr>
        <p:spPr>
          <a:xfrm flipV="1">
            <a:off x="6096000" y="3400980"/>
            <a:ext cx="0" cy="20927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56E5C340-09ED-4E65-644B-433EE3047039}"/>
              </a:ext>
            </a:extLst>
          </p:cNvPr>
          <p:cNvCxnSpPr>
            <a:cxnSpLocks/>
          </p:cNvCxnSpPr>
          <p:nvPr/>
        </p:nvCxnSpPr>
        <p:spPr>
          <a:xfrm>
            <a:off x="6096000" y="1354529"/>
            <a:ext cx="0" cy="157719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مخطط انسيابي: معالجة متعاقبة 4">
            <a:extLst>
              <a:ext uri="{FF2B5EF4-FFF2-40B4-BE49-F238E27FC236}">
                <a16:creationId xmlns:a16="http://schemas.microsoft.com/office/drawing/2014/main" id="{B0BD476C-8974-7E58-7D97-B7C5A958C895}"/>
              </a:ext>
            </a:extLst>
          </p:cNvPr>
          <p:cNvSpPr/>
          <p:nvPr/>
        </p:nvSpPr>
        <p:spPr>
          <a:xfrm>
            <a:off x="5181600" y="2680898"/>
            <a:ext cx="1828800" cy="1225296"/>
          </a:xfrm>
          <a:prstGeom prst="flowChartAlternateProcess">
            <a:avLst/>
          </a:prstGeom>
          <a:solidFill>
            <a:schemeClr val="tx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bg1"/>
                </a:solidFill>
              </a:rPr>
              <a:t>مسببات</a:t>
            </a:r>
            <a:r>
              <a:rPr lang="ar-SA" dirty="0"/>
              <a:t> </a:t>
            </a:r>
            <a:r>
              <a:rPr lang="ar-SA" sz="2000" dirty="0">
                <a:solidFill>
                  <a:schemeClr val="bg1"/>
                </a:solidFill>
              </a:rPr>
              <a:t>الامراض</a:t>
            </a:r>
            <a:r>
              <a:rPr lang="ar-SA" dirty="0"/>
              <a:t> </a:t>
            </a:r>
            <a:r>
              <a:rPr lang="ar-SA" sz="2000" dirty="0">
                <a:solidFill>
                  <a:schemeClr val="bg1"/>
                </a:solidFill>
              </a:rPr>
              <a:t>نفسية</a:t>
            </a:r>
            <a:endParaRPr lang="ar-AE" sz="2000" dirty="0">
              <a:solidFill>
                <a:schemeClr val="bg1"/>
              </a:solidFill>
            </a:endParaRPr>
          </a:p>
        </p:txBody>
      </p:sp>
      <p:cxnSp>
        <p:nvCxnSpPr>
          <p:cNvPr id="23" name="رابط كسهم مستقيم 22">
            <a:extLst>
              <a:ext uri="{FF2B5EF4-FFF2-40B4-BE49-F238E27FC236}">
                <a16:creationId xmlns:a16="http://schemas.microsoft.com/office/drawing/2014/main" id="{1DFFBDEB-D610-4AB1-5D71-72B00F1429D4}"/>
              </a:ext>
            </a:extLst>
          </p:cNvPr>
          <p:cNvCxnSpPr>
            <a:cxnSpLocks/>
          </p:cNvCxnSpPr>
          <p:nvPr/>
        </p:nvCxnSpPr>
        <p:spPr>
          <a:xfrm flipH="1">
            <a:off x="7010400" y="1626196"/>
            <a:ext cx="1432214" cy="105470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823FE13F-CEA1-59EF-2C37-6312D2AD6BA5}"/>
              </a:ext>
            </a:extLst>
          </p:cNvPr>
          <p:cNvCxnSpPr>
            <a:cxnSpLocks/>
          </p:cNvCxnSpPr>
          <p:nvPr/>
        </p:nvCxnSpPr>
        <p:spPr>
          <a:xfrm>
            <a:off x="7010400" y="3906194"/>
            <a:ext cx="1432214" cy="97382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رابط كسهم مستقيم 32">
            <a:extLst>
              <a:ext uri="{FF2B5EF4-FFF2-40B4-BE49-F238E27FC236}">
                <a16:creationId xmlns:a16="http://schemas.microsoft.com/office/drawing/2014/main" id="{8BB7266C-83A3-E1E1-9832-4ADB73668C21}"/>
              </a:ext>
            </a:extLst>
          </p:cNvPr>
          <p:cNvCxnSpPr>
            <a:cxnSpLocks/>
          </p:cNvCxnSpPr>
          <p:nvPr/>
        </p:nvCxnSpPr>
        <p:spPr>
          <a:xfrm>
            <a:off x="4082143" y="2022516"/>
            <a:ext cx="1099457" cy="65838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رابط كسهم مستقيم 36">
            <a:extLst>
              <a:ext uri="{FF2B5EF4-FFF2-40B4-BE49-F238E27FC236}">
                <a16:creationId xmlns:a16="http://schemas.microsoft.com/office/drawing/2014/main" id="{BA55FFBC-39F6-0E8B-D306-BBFA8F856281}"/>
              </a:ext>
            </a:extLst>
          </p:cNvPr>
          <p:cNvCxnSpPr>
            <a:cxnSpLocks/>
          </p:cNvCxnSpPr>
          <p:nvPr/>
        </p:nvCxnSpPr>
        <p:spPr>
          <a:xfrm flipH="1">
            <a:off x="4454484" y="3878360"/>
            <a:ext cx="792183" cy="87176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4" name="شكل بيضاوي 43">
            <a:extLst>
              <a:ext uri="{FF2B5EF4-FFF2-40B4-BE49-F238E27FC236}">
                <a16:creationId xmlns:a16="http://schemas.microsoft.com/office/drawing/2014/main" id="{CC1855D3-6E2C-1C16-6E27-CCF4E9F9BC7B}"/>
              </a:ext>
            </a:extLst>
          </p:cNvPr>
          <p:cNvSpPr/>
          <p:nvPr/>
        </p:nvSpPr>
        <p:spPr>
          <a:xfrm>
            <a:off x="8109857" y="807585"/>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rPr>
              <a:t>الإدمان</a:t>
            </a:r>
            <a:endParaRPr lang="ar-AE" dirty="0">
              <a:solidFill>
                <a:schemeClr val="bg1"/>
              </a:solidFill>
            </a:endParaRPr>
          </a:p>
        </p:txBody>
      </p:sp>
      <p:sp>
        <p:nvSpPr>
          <p:cNvPr id="45" name="شكل بيضاوي 44">
            <a:extLst>
              <a:ext uri="{FF2B5EF4-FFF2-40B4-BE49-F238E27FC236}">
                <a16:creationId xmlns:a16="http://schemas.microsoft.com/office/drawing/2014/main" id="{FCB577FB-C986-D6A1-4AE8-28820B350E59}"/>
              </a:ext>
            </a:extLst>
          </p:cNvPr>
          <p:cNvSpPr/>
          <p:nvPr/>
        </p:nvSpPr>
        <p:spPr>
          <a:xfrm>
            <a:off x="8086848" y="3895829"/>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bg1"/>
                </a:solidFill>
              </a:rPr>
              <a:t>ضغوط النفسية في مراحل النمو الحساسة</a:t>
            </a:r>
            <a:endParaRPr lang="ar-AE" sz="1600" dirty="0">
              <a:solidFill>
                <a:schemeClr val="bg1"/>
              </a:solidFill>
            </a:endParaRPr>
          </a:p>
        </p:txBody>
      </p:sp>
      <p:sp>
        <p:nvSpPr>
          <p:cNvPr id="3" name="شكل بيضاوي 2">
            <a:extLst>
              <a:ext uri="{FF2B5EF4-FFF2-40B4-BE49-F238E27FC236}">
                <a16:creationId xmlns:a16="http://schemas.microsoft.com/office/drawing/2014/main" id="{800F6D20-C89B-3398-7400-BC5C40BEFF30}"/>
              </a:ext>
            </a:extLst>
          </p:cNvPr>
          <p:cNvSpPr/>
          <p:nvPr/>
        </p:nvSpPr>
        <p:spPr>
          <a:xfrm>
            <a:off x="3211285" y="4061405"/>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bg1"/>
                </a:solidFill>
              </a:rPr>
              <a:t>تفشي الأمراض والأوبئة </a:t>
            </a:r>
            <a:endParaRPr lang="ar-AE" sz="1600" dirty="0">
              <a:solidFill>
                <a:schemeClr val="bg1"/>
              </a:solidFill>
            </a:endParaRPr>
          </a:p>
        </p:txBody>
      </p:sp>
      <p:sp>
        <p:nvSpPr>
          <p:cNvPr id="6" name="شكل بيضاوي 5">
            <a:extLst>
              <a:ext uri="{FF2B5EF4-FFF2-40B4-BE49-F238E27FC236}">
                <a16:creationId xmlns:a16="http://schemas.microsoft.com/office/drawing/2014/main" id="{D03D4206-4AB2-B1C2-CE99-3AAC4321A0EC}"/>
              </a:ext>
            </a:extLst>
          </p:cNvPr>
          <p:cNvSpPr/>
          <p:nvPr/>
        </p:nvSpPr>
        <p:spPr>
          <a:xfrm>
            <a:off x="2910815" y="875153"/>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a:solidFill>
                  <a:schemeClr val="bg1"/>
                </a:solidFill>
              </a:rPr>
              <a:t>تشريد القسري </a:t>
            </a:r>
            <a:endParaRPr lang="ar-AE">
              <a:solidFill>
                <a:schemeClr val="bg1"/>
              </a:solidFill>
            </a:endParaRPr>
          </a:p>
        </p:txBody>
      </p:sp>
      <p:cxnSp>
        <p:nvCxnSpPr>
          <p:cNvPr id="8" name="رابط كسهم مستقيم 7">
            <a:extLst>
              <a:ext uri="{FF2B5EF4-FFF2-40B4-BE49-F238E27FC236}">
                <a16:creationId xmlns:a16="http://schemas.microsoft.com/office/drawing/2014/main" id="{F7ECED40-974B-3B9C-07AE-E2F16FB2AA3C}"/>
              </a:ext>
            </a:extLst>
          </p:cNvPr>
          <p:cNvCxnSpPr>
            <a:cxnSpLocks/>
          </p:cNvCxnSpPr>
          <p:nvPr/>
        </p:nvCxnSpPr>
        <p:spPr>
          <a:xfrm flipV="1">
            <a:off x="7010400" y="3240498"/>
            <a:ext cx="2964749" cy="7868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2417DC29-BEFA-0F47-0873-463FFDC8D86B}"/>
              </a:ext>
            </a:extLst>
          </p:cNvPr>
          <p:cNvCxnSpPr>
            <a:cxnSpLocks/>
          </p:cNvCxnSpPr>
          <p:nvPr/>
        </p:nvCxnSpPr>
        <p:spPr>
          <a:xfrm flipV="1">
            <a:off x="2216851" y="3339280"/>
            <a:ext cx="2964749" cy="7868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8" name="شكل بيضاوي 17">
            <a:extLst>
              <a:ext uri="{FF2B5EF4-FFF2-40B4-BE49-F238E27FC236}">
                <a16:creationId xmlns:a16="http://schemas.microsoft.com/office/drawing/2014/main" id="{F54119D8-D401-5467-BAC3-DE9D7C1B47AC}"/>
              </a:ext>
            </a:extLst>
          </p:cNvPr>
          <p:cNvSpPr/>
          <p:nvPr/>
        </p:nvSpPr>
        <p:spPr>
          <a:xfrm>
            <a:off x="9659586" y="2392744"/>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rPr>
              <a:t>العوامل الوراثية</a:t>
            </a:r>
            <a:endParaRPr lang="ar-AE" dirty="0">
              <a:solidFill>
                <a:schemeClr val="bg1"/>
              </a:solidFill>
            </a:endParaRPr>
          </a:p>
        </p:txBody>
      </p:sp>
      <p:sp>
        <p:nvSpPr>
          <p:cNvPr id="20" name="شكل بيضاوي 19">
            <a:extLst>
              <a:ext uri="{FF2B5EF4-FFF2-40B4-BE49-F238E27FC236}">
                <a16:creationId xmlns:a16="http://schemas.microsoft.com/office/drawing/2014/main" id="{3FE6E1AC-34B6-BEA4-C338-1D79A97E58DB}"/>
              </a:ext>
            </a:extLst>
          </p:cNvPr>
          <p:cNvSpPr/>
          <p:nvPr/>
        </p:nvSpPr>
        <p:spPr>
          <a:xfrm>
            <a:off x="1161493" y="2677022"/>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rPr>
              <a:t>طوارئ الإنسانية </a:t>
            </a:r>
            <a:endParaRPr lang="ar-AE" dirty="0">
              <a:solidFill>
                <a:schemeClr val="bg1"/>
              </a:solidFill>
            </a:endParaRPr>
          </a:p>
        </p:txBody>
      </p:sp>
      <p:sp>
        <p:nvSpPr>
          <p:cNvPr id="53" name="شكل بيضاوي 52">
            <a:extLst>
              <a:ext uri="{FF2B5EF4-FFF2-40B4-BE49-F238E27FC236}">
                <a16:creationId xmlns:a16="http://schemas.microsoft.com/office/drawing/2014/main" id="{AD849BC4-1321-4085-4265-46BB7E1C070F}"/>
              </a:ext>
            </a:extLst>
          </p:cNvPr>
          <p:cNvSpPr/>
          <p:nvPr/>
        </p:nvSpPr>
        <p:spPr>
          <a:xfrm>
            <a:off x="5460671" y="71430"/>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rPr>
              <a:t>اضطرابات عاطفية</a:t>
            </a:r>
            <a:endParaRPr lang="ar-AE" sz="1400" dirty="0">
              <a:solidFill>
                <a:schemeClr val="bg1"/>
              </a:solidFill>
            </a:endParaRPr>
          </a:p>
        </p:txBody>
      </p:sp>
      <p:sp>
        <p:nvSpPr>
          <p:cNvPr id="55" name="شكل بيضاوي 54">
            <a:extLst>
              <a:ext uri="{FF2B5EF4-FFF2-40B4-BE49-F238E27FC236}">
                <a16:creationId xmlns:a16="http://schemas.microsoft.com/office/drawing/2014/main" id="{FC988F04-4C03-EE3F-B58E-026DD5781243}"/>
              </a:ext>
            </a:extLst>
          </p:cNvPr>
          <p:cNvSpPr/>
          <p:nvPr/>
        </p:nvSpPr>
        <p:spPr>
          <a:xfrm>
            <a:off x="5474400" y="4750128"/>
            <a:ext cx="1243199" cy="1637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bg1"/>
                </a:solidFill>
              </a:rPr>
              <a:t>الحالة</a:t>
            </a:r>
            <a:r>
              <a:rPr lang="ar-SA" dirty="0">
                <a:solidFill>
                  <a:schemeClr val="bg1"/>
                </a:solidFill>
              </a:rPr>
              <a:t> </a:t>
            </a:r>
            <a:r>
              <a:rPr lang="ar-SA" sz="1600" dirty="0">
                <a:solidFill>
                  <a:schemeClr val="bg1"/>
                </a:solidFill>
              </a:rPr>
              <a:t>الإقتصادية</a:t>
            </a:r>
            <a:endParaRPr lang="ar-AE" sz="1600" dirty="0">
              <a:solidFill>
                <a:schemeClr val="bg1"/>
              </a:solidFill>
            </a:endParaRPr>
          </a:p>
        </p:txBody>
      </p:sp>
    </p:spTree>
    <p:extLst>
      <p:ext uri="{BB962C8B-B14F-4D97-AF65-F5344CB8AC3E}">
        <p14:creationId xmlns:p14="http://schemas.microsoft.com/office/powerpoint/2010/main" val="136882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2E5112-E776-8700-6A7B-9262A50680E8}"/>
              </a:ext>
            </a:extLst>
          </p:cNvPr>
          <p:cNvSpPr>
            <a:spLocks noGrp="1"/>
          </p:cNvSpPr>
          <p:nvPr>
            <p:ph type="title"/>
          </p:nvPr>
        </p:nvSpPr>
        <p:spPr>
          <a:xfrm>
            <a:off x="2787276" y="990818"/>
            <a:ext cx="9404723" cy="1400530"/>
          </a:xfrm>
        </p:spPr>
        <p:txBody>
          <a:bodyPr/>
          <a:lstStyle/>
          <a:p>
            <a:r>
              <a:rPr lang="ar-SA" dirty="0"/>
              <a:t>محور الثالث: حلول للوقاية من الأمراض النفسية </a:t>
            </a:r>
            <a:endParaRPr lang="ar-AE" dirty="0"/>
          </a:p>
        </p:txBody>
      </p:sp>
      <p:pic>
        <p:nvPicPr>
          <p:cNvPr id="4" name="صورة 4">
            <a:extLst>
              <a:ext uri="{FF2B5EF4-FFF2-40B4-BE49-F238E27FC236}">
                <a16:creationId xmlns:a16="http://schemas.microsoft.com/office/drawing/2014/main" id="{098C7457-0FBE-646D-A87D-B00CBF379081}"/>
              </a:ext>
            </a:extLst>
          </p:cNvPr>
          <p:cNvPicPr>
            <a:picLocks noChangeAspect="1"/>
          </p:cNvPicPr>
          <p:nvPr/>
        </p:nvPicPr>
        <p:blipFill>
          <a:blip r:embed="rId2"/>
          <a:stretch>
            <a:fillRect/>
          </a:stretch>
        </p:blipFill>
        <p:spPr>
          <a:xfrm>
            <a:off x="1" y="1298864"/>
            <a:ext cx="3932274" cy="5559135"/>
          </a:xfrm>
          <a:prstGeom prst="rect">
            <a:avLst/>
          </a:prstGeom>
        </p:spPr>
      </p:pic>
      <p:sp>
        <p:nvSpPr>
          <p:cNvPr id="5" name="مربع نص 4">
            <a:extLst>
              <a:ext uri="{FF2B5EF4-FFF2-40B4-BE49-F238E27FC236}">
                <a16:creationId xmlns:a16="http://schemas.microsoft.com/office/drawing/2014/main" id="{A46882FD-768C-4AF0-E2DB-F397337F6984}"/>
              </a:ext>
            </a:extLst>
          </p:cNvPr>
          <p:cNvSpPr txBox="1"/>
          <p:nvPr/>
        </p:nvSpPr>
        <p:spPr>
          <a:xfrm>
            <a:off x="4438773" y="2229864"/>
            <a:ext cx="6508792" cy="1323439"/>
          </a:xfrm>
          <a:prstGeom prst="rect">
            <a:avLst/>
          </a:prstGeom>
          <a:noFill/>
        </p:spPr>
        <p:txBody>
          <a:bodyPr wrap="square" rtlCol="1">
            <a:spAutoFit/>
          </a:bodyPr>
          <a:lstStyle/>
          <a:p>
            <a:pPr algn="r"/>
            <a:r>
              <a:rPr lang="ar-SA" sz="4000" dirty="0"/>
              <a:t>ما هي الحلول التي تقترحها لتجنب الأمراض النفسية؟؟</a:t>
            </a:r>
            <a:endParaRPr lang="ar-AE" sz="4000" dirty="0"/>
          </a:p>
        </p:txBody>
      </p:sp>
    </p:spTree>
    <p:extLst>
      <p:ext uri="{BB962C8B-B14F-4D97-AF65-F5344CB8AC3E}">
        <p14:creationId xmlns:p14="http://schemas.microsoft.com/office/powerpoint/2010/main" val="152460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79C84B-AE95-D48D-EAC2-8A6D0831FF3F}"/>
              </a:ext>
            </a:extLst>
          </p:cNvPr>
          <p:cNvSpPr>
            <a:spLocks noGrp="1"/>
          </p:cNvSpPr>
          <p:nvPr>
            <p:ph type="title"/>
          </p:nvPr>
        </p:nvSpPr>
        <p:spPr/>
        <p:txBody>
          <a:bodyPr/>
          <a:lstStyle/>
          <a:p>
            <a:r>
              <a:rPr lang="ar-SA" dirty="0"/>
              <a:t>حلول وقائية للأمراض النفسية </a:t>
            </a:r>
            <a:endParaRPr lang="ar-AE" dirty="0"/>
          </a:p>
        </p:txBody>
      </p:sp>
      <p:sp>
        <p:nvSpPr>
          <p:cNvPr id="3" name="عنصر نائب للمحتوى 2">
            <a:extLst>
              <a:ext uri="{FF2B5EF4-FFF2-40B4-BE49-F238E27FC236}">
                <a16:creationId xmlns:a16="http://schemas.microsoft.com/office/drawing/2014/main" id="{759586D9-571B-3962-46C7-11407C8D598F}"/>
              </a:ext>
            </a:extLst>
          </p:cNvPr>
          <p:cNvSpPr>
            <a:spLocks noGrp="1"/>
          </p:cNvSpPr>
          <p:nvPr>
            <p:ph idx="1"/>
          </p:nvPr>
        </p:nvSpPr>
        <p:spPr>
          <a:xfrm>
            <a:off x="1892889" y="1853248"/>
            <a:ext cx="8946541" cy="4195481"/>
          </a:xfrm>
        </p:spPr>
        <p:txBody>
          <a:bodyPr>
            <a:normAutofit lnSpcReduction="10000"/>
          </a:bodyPr>
          <a:lstStyle/>
          <a:p>
            <a:r>
              <a:rPr lang="ar-AE" sz="2800" dirty="0">
                <a:effectLst/>
              </a:rPr>
              <a:t>يجب ألا يقتصر الاهتمام بالصحة النفسية على قطاع الصحة، فينبغي أن تشمل برامج تعزيز الصحة النفسية ومواجهة الاضطرابات النفسية قطاعات التعليم والعمل والنقل والبيئة وكل ما يتعلق بالأفراد.</a:t>
            </a:r>
            <a:endParaRPr lang="ar-SA" sz="2800" dirty="0">
              <a:effectLst/>
            </a:endParaRPr>
          </a:p>
          <a:p>
            <a:r>
              <a:rPr lang="ar-AE" sz="2800" dirty="0">
                <a:effectLst/>
              </a:rPr>
              <a:t>عرض مواد إعلامية إرشادية للتوعية ضد مخاطر اضطرابات الصحة النفسية.</a:t>
            </a:r>
            <a:endParaRPr lang="ar-SA" sz="2800" dirty="0">
              <a:effectLst/>
            </a:endParaRPr>
          </a:p>
          <a:p>
            <a:r>
              <a:rPr lang="ar-AE" sz="2800" dirty="0">
                <a:effectLst/>
              </a:rPr>
              <a:t>التركيز على الأطفال والمراهقين في تحقيق التوازن النفسي والحرص على دعم صحتهم النفسية.</a:t>
            </a:r>
            <a:endParaRPr lang="ar-SA" sz="2800" dirty="0">
              <a:effectLst/>
            </a:endParaRPr>
          </a:p>
          <a:p>
            <a:r>
              <a:rPr lang="ar-AE" sz="2800" dirty="0">
                <a:effectLst/>
              </a:rPr>
              <a:t>دعم الصحة النفسية في مكان العمل من خلال التشريعات واللوائح التي تحقق ذلك</a:t>
            </a:r>
            <a:r>
              <a:rPr lang="ar-AE" sz="2400" dirty="0">
                <a:effectLst/>
              </a:rPr>
              <a:t>.</a:t>
            </a:r>
            <a:endParaRPr lang="ar-AE" sz="2400" dirty="0"/>
          </a:p>
        </p:txBody>
      </p:sp>
    </p:spTree>
    <p:extLst>
      <p:ext uri="{BB962C8B-B14F-4D97-AF65-F5344CB8AC3E}">
        <p14:creationId xmlns:p14="http://schemas.microsoft.com/office/powerpoint/2010/main" val="124143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0C8245-2D6C-C487-1300-8E4743B364C1}"/>
              </a:ext>
            </a:extLst>
          </p:cNvPr>
          <p:cNvSpPr>
            <a:spLocks noGrp="1"/>
          </p:cNvSpPr>
          <p:nvPr>
            <p:ph type="title"/>
          </p:nvPr>
        </p:nvSpPr>
        <p:spPr/>
        <p:txBody>
          <a:bodyPr/>
          <a:lstStyle/>
          <a:p>
            <a:r>
              <a:rPr lang="ar-SA" dirty="0"/>
              <a:t>محور الرابع: تحدي احزر المعلومة صحيحة من الخاطئة</a:t>
            </a:r>
            <a:endParaRPr lang="ar-AE" dirty="0"/>
          </a:p>
        </p:txBody>
      </p:sp>
      <p:sp>
        <p:nvSpPr>
          <p:cNvPr id="3" name="عنصر نائب للمحتوى 2">
            <a:extLst>
              <a:ext uri="{FF2B5EF4-FFF2-40B4-BE49-F238E27FC236}">
                <a16:creationId xmlns:a16="http://schemas.microsoft.com/office/drawing/2014/main" id="{C1A43DBB-F43E-7FCD-61F3-C85EDEF06E7A}"/>
              </a:ext>
            </a:extLst>
          </p:cNvPr>
          <p:cNvSpPr>
            <a:spLocks noGrp="1"/>
          </p:cNvSpPr>
          <p:nvPr>
            <p:ph idx="1"/>
          </p:nvPr>
        </p:nvSpPr>
        <p:spPr>
          <a:xfrm>
            <a:off x="1103312" y="1853248"/>
            <a:ext cx="8946541" cy="4395151"/>
          </a:xfrm>
        </p:spPr>
        <p:txBody>
          <a:bodyPr>
            <a:normAutofit fontScale="92500" lnSpcReduction="20000"/>
          </a:bodyPr>
          <a:lstStyle/>
          <a:p>
            <a:pPr marL="0" indent="0">
              <a:buNone/>
            </a:pPr>
            <a:r>
              <a:rPr lang="ar-SA" sz="2400" dirty="0">
                <a:effectLst/>
              </a:rPr>
              <a:t>1- م</a:t>
            </a:r>
            <a:r>
              <a:rPr lang="ar-AE" sz="2400" dirty="0">
                <a:effectLst/>
              </a:rPr>
              <a:t>صابو الامراض النفسية يكونون عدوانين و عنيفين.</a:t>
            </a:r>
            <a:endParaRPr lang="ar-SA" sz="2400" dirty="0">
              <a:effectLst/>
            </a:endParaRPr>
          </a:p>
          <a:p>
            <a:pPr marL="0" indent="0">
              <a:buNone/>
            </a:pPr>
            <a:endParaRPr lang="ar-SA" sz="2400" dirty="0"/>
          </a:p>
          <a:p>
            <a:pPr marL="0" indent="0">
              <a:buNone/>
            </a:pPr>
            <a:r>
              <a:rPr lang="ar-SA" sz="2400" dirty="0">
                <a:effectLst/>
              </a:rPr>
              <a:t>2-</a:t>
            </a:r>
            <a:r>
              <a:rPr lang="ar-AE" sz="2000" dirty="0">
                <a:effectLst/>
              </a:rPr>
              <a:t>الفُصام هو اضطراب لا يجعل للمصاب شخصيات متعددة.</a:t>
            </a:r>
            <a:endParaRPr lang="ar-SA" sz="2000" dirty="0">
              <a:effectLst/>
            </a:endParaRPr>
          </a:p>
          <a:p>
            <a:pPr marL="0" indent="0">
              <a:buNone/>
            </a:pPr>
            <a:endParaRPr lang="ar-SA" dirty="0"/>
          </a:p>
          <a:p>
            <a:pPr marL="0" indent="0">
              <a:buNone/>
            </a:pPr>
            <a:r>
              <a:rPr lang="ar-SA" sz="2400" dirty="0">
                <a:effectLst/>
              </a:rPr>
              <a:t>3-</a:t>
            </a:r>
            <a:r>
              <a:rPr lang="ar-AE" sz="2000" dirty="0">
                <a:effectLst/>
              </a:rPr>
              <a:t>الاكتئاب والقلق لا يصيبان الأطفال و المراهقين.</a:t>
            </a:r>
            <a:endParaRPr lang="ar-SA" sz="2000" dirty="0">
              <a:effectLst/>
            </a:endParaRPr>
          </a:p>
          <a:p>
            <a:pPr marL="0" indent="0">
              <a:buNone/>
            </a:pPr>
            <a:endParaRPr lang="ar-SA" dirty="0"/>
          </a:p>
          <a:p>
            <a:pPr marL="0" indent="0">
              <a:buNone/>
            </a:pPr>
            <a:r>
              <a:rPr lang="ar-SA" sz="2400" dirty="0">
                <a:effectLst/>
              </a:rPr>
              <a:t>4-</a:t>
            </a:r>
            <a:r>
              <a:rPr lang="ar-SA" dirty="0"/>
              <a:t> ي</a:t>
            </a:r>
            <a:r>
              <a:rPr lang="ar-AE" sz="2000" dirty="0">
                <a:effectLst/>
              </a:rPr>
              <a:t>نجم مرض الاكتئاب عن ضعف في الشخصية وبإمكان المصابين الخروج منه اذا حاولوا ذلك.</a:t>
            </a:r>
            <a:endParaRPr lang="ar-SA" sz="2000" dirty="0">
              <a:effectLst/>
            </a:endParaRPr>
          </a:p>
          <a:p>
            <a:pPr marL="0" indent="0">
              <a:buNone/>
            </a:pPr>
            <a:endParaRPr lang="ar-SA" dirty="0"/>
          </a:p>
          <a:p>
            <a:pPr marL="0" indent="0">
              <a:buNone/>
            </a:pPr>
            <a:r>
              <a:rPr lang="ar-SA" sz="2400" dirty="0">
                <a:effectLst/>
              </a:rPr>
              <a:t>5-</a:t>
            </a:r>
            <a:r>
              <a:rPr lang="ar-AE" sz="2000" dirty="0">
                <a:effectLst/>
              </a:rPr>
              <a:t>يمكن الشفاء من الأمراض النفسية.</a:t>
            </a:r>
            <a:endParaRPr lang="ar-SA" sz="2000" dirty="0">
              <a:effectLst/>
            </a:endParaRPr>
          </a:p>
          <a:p>
            <a:pPr marL="0" indent="0">
              <a:buNone/>
            </a:pPr>
            <a:endParaRPr lang="ar-SA" sz="2400" dirty="0">
              <a:effectLst/>
            </a:endParaRPr>
          </a:p>
          <a:p>
            <a:pPr marL="0" indent="0">
              <a:buNone/>
            </a:pPr>
            <a:r>
              <a:rPr lang="ar-SA" sz="2400" dirty="0"/>
              <a:t>6-</a:t>
            </a:r>
            <a:r>
              <a:rPr lang="ar-AE" sz="2000" dirty="0">
                <a:effectLst/>
              </a:rPr>
              <a:t>العلاج بالتخليج الكهربائي اسلوب مؤلم وبربري.</a:t>
            </a:r>
            <a:endParaRPr lang="ar-SA" sz="2400" dirty="0">
              <a:effectLst/>
            </a:endParaRPr>
          </a:p>
        </p:txBody>
      </p:sp>
    </p:spTree>
    <p:extLst>
      <p:ext uri="{BB962C8B-B14F-4D97-AF65-F5344CB8AC3E}">
        <p14:creationId xmlns:p14="http://schemas.microsoft.com/office/powerpoint/2010/main" val="814800199"/>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04CF06-1767-B590-4698-B0D45BF6F438}"/>
              </a:ext>
            </a:extLst>
          </p:cNvPr>
          <p:cNvSpPr>
            <a:spLocks noGrp="1"/>
          </p:cNvSpPr>
          <p:nvPr>
            <p:ph type="title"/>
          </p:nvPr>
        </p:nvSpPr>
        <p:spPr/>
        <p:txBody>
          <a:bodyPr/>
          <a:lstStyle/>
          <a:p>
            <a:r>
              <a:rPr lang="ar-SA" dirty="0"/>
              <a:t>اجابات اسئلة التحدي</a:t>
            </a:r>
            <a:endParaRPr lang="ar-AE" dirty="0"/>
          </a:p>
        </p:txBody>
      </p:sp>
      <p:sp>
        <p:nvSpPr>
          <p:cNvPr id="3" name="عنصر نائب للمحتوى 2">
            <a:extLst>
              <a:ext uri="{FF2B5EF4-FFF2-40B4-BE49-F238E27FC236}">
                <a16:creationId xmlns:a16="http://schemas.microsoft.com/office/drawing/2014/main" id="{988CF94F-8590-9F8B-CAA9-1139AD2DF8C4}"/>
              </a:ext>
            </a:extLst>
          </p:cNvPr>
          <p:cNvSpPr>
            <a:spLocks noGrp="1"/>
          </p:cNvSpPr>
          <p:nvPr>
            <p:ph idx="1"/>
          </p:nvPr>
        </p:nvSpPr>
        <p:spPr/>
        <p:txBody>
          <a:bodyPr/>
          <a:lstStyle/>
          <a:p>
            <a:pPr marL="0" indent="0">
              <a:buNone/>
            </a:pPr>
            <a:r>
              <a:rPr lang="ar-SA" dirty="0"/>
              <a:t>1- معلومة </a:t>
            </a:r>
            <a:r>
              <a:rPr lang="ar-AE" dirty="0">
                <a:effectLst/>
              </a:rPr>
              <a:t>خاطئة: تظهر الإحصائيات أن نسبة قيام مصابي الأمراض النفسية بأعمال عنيفة أو عدوانية تزيد بشكل طفيف عن ما هو الحال بين غير المصابين. وقد أشارت أبحاث أخرى أن النسبة لا تختلف بين الفئتين أبدا. علاوة على ذلك، فإن مصابي الأمراض النفسية يعتدى عليهم أكثر مما يعتدون على الآخرين</a:t>
            </a:r>
            <a:r>
              <a:rPr lang="ar-SA" dirty="0">
                <a:effectLst/>
              </a:rPr>
              <a:t>.</a:t>
            </a:r>
          </a:p>
          <a:p>
            <a:pPr marL="0" indent="0">
              <a:buNone/>
            </a:pPr>
            <a:endParaRPr lang="ar-SA" dirty="0"/>
          </a:p>
          <a:p>
            <a:pPr marL="0" indent="0">
              <a:buNone/>
            </a:pPr>
            <a:r>
              <a:rPr lang="ar-SA" dirty="0"/>
              <a:t>2- معلومة </a:t>
            </a:r>
            <a:r>
              <a:rPr lang="ar-AE" dirty="0">
                <a:effectLst/>
              </a:rPr>
              <a:t>صحيحة: يختلف الفصام عن اضطراب تعدد الشخصيات، فالفصام يتسم بأعراض مختلفة، منها الهلاوس والأوهام والانسحاب الاجتماعي. ويذكر أن هناك العديد من الأدوية والأساليب العلاجية التي تساعد في السيطرة عليه وتفضي إلى أن يعيش مصابوه حياة طبيعية ويكونوا أفرادا منتجين في المجتمع.</a:t>
            </a:r>
            <a:endParaRPr lang="ar-SA" dirty="0">
              <a:effectLst/>
            </a:endParaRPr>
          </a:p>
          <a:p>
            <a:pPr marL="0" indent="0">
              <a:buNone/>
            </a:pPr>
            <a:endParaRPr lang="ar-SA" dirty="0"/>
          </a:p>
          <a:p>
            <a:pPr marL="0" indent="0">
              <a:buNone/>
            </a:pPr>
            <a:r>
              <a:rPr lang="ar-SA" dirty="0"/>
              <a:t>3- معلومة </a:t>
            </a:r>
            <a:r>
              <a:rPr lang="ar-AE" dirty="0">
                <a:effectLst/>
              </a:rPr>
              <a:t>خاطئة: يصاب الأطفال والمراهقين بالاكتئاب والقلق. وإن لم يعالجا بالشكل المناسب، فهما قد يتفاقما بشكل خطير. وتجدر الإشارة إلى أنه يجب أخذ أمر كل شخص بجدية إن تحدث عن الانتحار أو قام بأي سلوك يشير إليه، وذلك في أي سن كان.</a:t>
            </a:r>
            <a:endParaRPr lang="ar-AE" dirty="0"/>
          </a:p>
        </p:txBody>
      </p:sp>
    </p:spTree>
    <p:extLst>
      <p:ext uri="{BB962C8B-B14F-4D97-AF65-F5344CB8AC3E}">
        <p14:creationId xmlns:p14="http://schemas.microsoft.com/office/powerpoint/2010/main" val="4195540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12</Slides>
  <Notes>0</Notes>
  <HiddenSlides>0</HiddenSlide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أيون</vt:lpstr>
      <vt:lpstr>جلسة نقاشية بعنوان:صحة نفسية والمجتمع</vt:lpstr>
      <vt:lpstr>ماذا نعني بالشخص السليم والصحي نفسيًا؟</vt:lpstr>
      <vt:lpstr>مفهوم صحة نفسية</vt:lpstr>
      <vt:lpstr>محور الثاني:مسببات الأمراض النفسية </vt:lpstr>
      <vt:lpstr>عرض تقديمي في PowerPoint</vt:lpstr>
      <vt:lpstr>محور الثالث: حلول للوقاية من الأمراض النفسية </vt:lpstr>
      <vt:lpstr>حلول وقائية للأمراض النفسية </vt:lpstr>
      <vt:lpstr>محور الرابع: تحدي احزر المعلومة صحيحة من الخاطئة</vt:lpstr>
      <vt:lpstr>اجابات اسئلة التحدي</vt:lpstr>
      <vt:lpstr>اجابات اسئلة التحدي</vt:lpstr>
      <vt:lpstr>مشاهدة فيديو تعريفي عن العلاج بالتخليج الكهربائي </vt:lpstr>
      <vt:lpstr>شكرا على تفاعلكم والتزامكم بأداب النقاش، هل لديكم أي اضافات أو اسئلة أخرى؟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جلسة نقاشية بعنوان:صحة نفسية والمجتمع</dc:title>
  <dc:creator>ghadeerabusnina@gmail.com</dc:creator>
  <cp:lastModifiedBy>ghadeerabusnina@gmail.com</cp:lastModifiedBy>
  <cp:revision>9</cp:revision>
  <dcterms:created xsi:type="dcterms:W3CDTF">2023-01-22T11:45:26Z</dcterms:created>
  <dcterms:modified xsi:type="dcterms:W3CDTF">2023-01-22T14:35:17Z</dcterms:modified>
</cp:coreProperties>
</file>